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82" r:id="rId2"/>
    <p:sldId id="397" r:id="rId3"/>
    <p:sldId id="391" r:id="rId4"/>
    <p:sldId id="392" r:id="rId5"/>
    <p:sldId id="257" r:id="rId6"/>
    <p:sldId id="383" r:id="rId7"/>
    <p:sldId id="384" r:id="rId8"/>
    <p:sldId id="393" r:id="rId9"/>
    <p:sldId id="385" r:id="rId10"/>
    <p:sldId id="386" r:id="rId11"/>
    <p:sldId id="394" r:id="rId12"/>
    <p:sldId id="387" r:id="rId13"/>
    <p:sldId id="388" r:id="rId14"/>
    <p:sldId id="395" r:id="rId15"/>
    <p:sldId id="396" r:id="rId16"/>
    <p:sldId id="39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varScale="1">
        <p:scale>
          <a:sx n="108" d="100"/>
          <a:sy n="108" d="100"/>
        </p:scale>
        <p:origin x="19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204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AE9BD9-1A40-4D07-952A-75F8D6890AEC}" type="datetimeFigureOut">
              <a:rPr lang="en-US" smtClean="0"/>
              <a:pPr/>
              <a:t>3/29/2023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EA970-9D77-4247-BE9E-F72FFBAF10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EA970-9D77-4247-BE9E-F72FFBAF10B2}" type="slidenum">
              <a:rPr lang="en-US" smtClean="0"/>
              <a:pPr/>
              <a:t>1</a:t>
            </a:fld>
            <a:endParaRPr lang="en-US"/>
          </a:p>
        </p:txBody>
      </p:sp>
    </p:spTree>
    <p:extLst>
      <p:ext uri="{BB962C8B-B14F-4D97-AF65-F5344CB8AC3E}">
        <p14:creationId xmlns:p14="http://schemas.microsoft.com/office/powerpoint/2010/main" val="2112444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athworld.wolfram.com/ElementaryCellularAutomaton.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AC1658-86A7-0471-DECF-87766E2E0F1F}"/>
              </a:ext>
            </a:extLst>
          </p:cNvPr>
          <p:cNvSpPr/>
          <p:nvPr/>
        </p:nvSpPr>
        <p:spPr>
          <a:xfrm>
            <a:off x="76200" y="213519"/>
            <a:ext cx="8991600" cy="64309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04DF2F-0450-EB4A-712A-6ABEFCE40A27}"/>
              </a:ext>
            </a:extLst>
          </p:cNvPr>
          <p:cNvSpPr>
            <a:spLocks noGrp="1"/>
          </p:cNvSpPr>
          <p:nvPr>
            <p:ph type="title"/>
          </p:nvPr>
        </p:nvSpPr>
        <p:spPr/>
        <p:txBody>
          <a:bodyPr/>
          <a:lstStyle/>
          <a:p>
            <a:r>
              <a:rPr lang="en-US" dirty="0"/>
              <a:t>HOW DO SHELLS FORM PATTERNS?</a:t>
            </a:r>
          </a:p>
        </p:txBody>
      </p:sp>
      <p:pic>
        <p:nvPicPr>
          <p:cNvPr id="5" name="Picture 4" descr="A picture containing mollusk, invertebrate&#10;&#10;Description automatically generated">
            <a:extLst>
              <a:ext uri="{FF2B5EF4-FFF2-40B4-BE49-F238E27FC236}">
                <a16:creationId xmlns:a16="http://schemas.microsoft.com/office/drawing/2014/main" id="{BC73DCC8-E25D-43DB-C6E9-219C7F0C3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1674166"/>
            <a:ext cx="3048000" cy="2466527"/>
          </a:xfrm>
          <a:prstGeom prst="rect">
            <a:avLst/>
          </a:prstGeom>
        </p:spPr>
      </p:pic>
      <p:pic>
        <p:nvPicPr>
          <p:cNvPr id="7" name="Picture 6" descr="A close-up of a shell&#10;&#10;Description automatically generated with low confidence">
            <a:extLst>
              <a:ext uri="{FF2B5EF4-FFF2-40B4-BE49-F238E27FC236}">
                <a16:creationId xmlns:a16="http://schemas.microsoft.com/office/drawing/2014/main" id="{D47E97F9-A756-E21D-7ED5-3C5FBADC5D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79087" y="1674166"/>
            <a:ext cx="3432018" cy="2466527"/>
          </a:xfrm>
          <a:prstGeom prst="rect">
            <a:avLst/>
          </a:prstGeom>
        </p:spPr>
      </p:pic>
      <p:pic>
        <p:nvPicPr>
          <p:cNvPr id="9" name="Picture 8" descr="A skull&#10;&#10;Description automatically generated with low confidence">
            <a:extLst>
              <a:ext uri="{FF2B5EF4-FFF2-40B4-BE49-F238E27FC236}">
                <a16:creationId xmlns:a16="http://schemas.microsoft.com/office/drawing/2014/main" id="{BA776471-6F63-0D18-7D16-62847740F4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99451" y="4648030"/>
            <a:ext cx="3559271" cy="1905000"/>
          </a:xfrm>
          <a:prstGeom prst="rect">
            <a:avLst/>
          </a:prstGeom>
        </p:spPr>
      </p:pic>
    </p:spTree>
    <p:extLst>
      <p:ext uri="{BB962C8B-B14F-4D97-AF65-F5344CB8AC3E}">
        <p14:creationId xmlns:p14="http://schemas.microsoft.com/office/powerpoint/2010/main" val="1681626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ell5.jpg">
            <a:extLst>
              <a:ext uri="{FF2B5EF4-FFF2-40B4-BE49-F238E27FC236}">
                <a16:creationId xmlns:a16="http://schemas.microsoft.com/office/drawing/2014/main" id="{388DDD56-51F8-36EA-4D50-3DADDA6296FB}"/>
              </a:ext>
            </a:extLst>
          </p:cNvPr>
          <p:cNvPicPr/>
          <p:nvPr/>
        </p:nvPicPr>
        <p:blipFill rotWithShape="1">
          <a:blip r:embed="rId2" cstate="print"/>
          <a:srcRect t="134" r="51351" b="52671"/>
          <a:stretch/>
        </p:blipFill>
        <p:spPr>
          <a:xfrm>
            <a:off x="1752600" y="2006352"/>
            <a:ext cx="2743200" cy="1346448"/>
          </a:xfrm>
          <a:prstGeom prst="rect">
            <a:avLst/>
          </a:prstGeom>
        </p:spPr>
      </p:pic>
      <p:pic>
        <p:nvPicPr>
          <p:cNvPr id="3" name="Picture 2" descr="shell5.jpg">
            <a:extLst>
              <a:ext uri="{FF2B5EF4-FFF2-40B4-BE49-F238E27FC236}">
                <a16:creationId xmlns:a16="http://schemas.microsoft.com/office/drawing/2014/main" id="{95BD88C5-1A96-334A-4B42-19A2B677EC55}"/>
              </a:ext>
            </a:extLst>
          </p:cNvPr>
          <p:cNvPicPr/>
          <p:nvPr/>
        </p:nvPicPr>
        <p:blipFill rotWithShape="1">
          <a:blip r:embed="rId2" cstate="print"/>
          <a:srcRect l="51351" t="134" b="52671"/>
          <a:stretch/>
        </p:blipFill>
        <p:spPr>
          <a:xfrm>
            <a:off x="4648200" y="2006352"/>
            <a:ext cx="2743200" cy="1346448"/>
          </a:xfrm>
          <a:prstGeom prst="rect">
            <a:avLst/>
          </a:prstGeom>
        </p:spPr>
      </p:pic>
      <p:pic>
        <p:nvPicPr>
          <p:cNvPr id="4" name="Picture 3" descr="shell5.jpg">
            <a:extLst>
              <a:ext uri="{FF2B5EF4-FFF2-40B4-BE49-F238E27FC236}">
                <a16:creationId xmlns:a16="http://schemas.microsoft.com/office/drawing/2014/main" id="{7FAC9B2C-7078-3CB4-3D00-F2D71781D0EC}"/>
              </a:ext>
            </a:extLst>
          </p:cNvPr>
          <p:cNvPicPr/>
          <p:nvPr/>
        </p:nvPicPr>
        <p:blipFill rotWithShape="1">
          <a:blip r:embed="rId2" cstate="print"/>
          <a:srcRect t="50000" r="51351" b="-748"/>
          <a:stretch/>
        </p:blipFill>
        <p:spPr>
          <a:xfrm>
            <a:off x="1752600" y="3429000"/>
            <a:ext cx="2743200" cy="1447800"/>
          </a:xfrm>
          <a:prstGeom prst="rect">
            <a:avLst/>
          </a:prstGeom>
        </p:spPr>
      </p:pic>
      <p:pic>
        <p:nvPicPr>
          <p:cNvPr id="5" name="Picture 4" descr="shell5.jpg">
            <a:extLst>
              <a:ext uri="{FF2B5EF4-FFF2-40B4-BE49-F238E27FC236}">
                <a16:creationId xmlns:a16="http://schemas.microsoft.com/office/drawing/2014/main" id="{6ABE19C8-FCF9-BDB4-7E87-E508654B6AD5}"/>
              </a:ext>
            </a:extLst>
          </p:cNvPr>
          <p:cNvPicPr/>
          <p:nvPr/>
        </p:nvPicPr>
        <p:blipFill rotWithShape="1">
          <a:blip r:embed="rId2" cstate="print"/>
          <a:srcRect l="51351" t="50000" b="-748"/>
          <a:stretch/>
        </p:blipFill>
        <p:spPr>
          <a:xfrm>
            <a:off x="4648200" y="3429000"/>
            <a:ext cx="2743200" cy="1447800"/>
          </a:xfrm>
          <a:prstGeom prst="rect">
            <a:avLst/>
          </a:prstGeom>
        </p:spPr>
      </p:pic>
      <p:sp>
        <p:nvSpPr>
          <p:cNvPr id="6" name="TextBox 5">
            <a:extLst>
              <a:ext uri="{FF2B5EF4-FFF2-40B4-BE49-F238E27FC236}">
                <a16:creationId xmlns:a16="http://schemas.microsoft.com/office/drawing/2014/main" id="{AED85C59-D7A0-200F-8818-17EC8238C37F}"/>
              </a:ext>
            </a:extLst>
          </p:cNvPr>
          <p:cNvSpPr txBox="1"/>
          <p:nvPr/>
        </p:nvSpPr>
        <p:spPr>
          <a:xfrm>
            <a:off x="1371600" y="108972"/>
            <a:ext cx="6629400" cy="1384995"/>
          </a:xfrm>
          <a:prstGeom prst="rect">
            <a:avLst/>
          </a:prstGeom>
          <a:noFill/>
        </p:spPr>
        <p:txBody>
          <a:bodyPr wrap="square" rtlCol="0">
            <a:spAutoFit/>
          </a:bodyPr>
          <a:lstStyle/>
          <a:p>
            <a:r>
              <a:rPr lang="en-US" sz="2800" dirty="0"/>
              <a:t>Start with a single pigmented cell. Then you can verify that at successive steps, you will see the following pattern develop. </a:t>
            </a:r>
          </a:p>
        </p:txBody>
      </p:sp>
    </p:spTree>
    <p:extLst>
      <p:ext uri="{BB962C8B-B14F-4D97-AF65-F5344CB8AC3E}">
        <p14:creationId xmlns:p14="http://schemas.microsoft.com/office/powerpoint/2010/main" val="312812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831D0E-859A-617F-E736-5C1057DB9931}"/>
              </a:ext>
            </a:extLst>
          </p:cNvPr>
          <p:cNvSpPr txBox="1"/>
          <p:nvPr/>
        </p:nvSpPr>
        <p:spPr>
          <a:xfrm>
            <a:off x="1257300" y="73462"/>
            <a:ext cx="6629400" cy="1815882"/>
          </a:xfrm>
          <a:prstGeom prst="rect">
            <a:avLst/>
          </a:prstGeom>
          <a:noFill/>
        </p:spPr>
        <p:txBody>
          <a:bodyPr wrap="square" rtlCol="0">
            <a:spAutoFit/>
          </a:bodyPr>
          <a:lstStyle/>
          <a:p>
            <a:r>
              <a:rPr lang="en-US" sz="2800" dirty="0"/>
              <a:t>This can be presented as a nice puzzle for both kids and adults to try.  They just need graph paper and a pencil. The steps they should obtain are as follows. </a:t>
            </a:r>
          </a:p>
        </p:txBody>
      </p:sp>
      <p:pic>
        <p:nvPicPr>
          <p:cNvPr id="29" name="Picture 28" descr="A picture containing text, window, indoor&#10;&#10;Description automatically generated">
            <a:extLst>
              <a:ext uri="{FF2B5EF4-FFF2-40B4-BE49-F238E27FC236}">
                <a16:creationId xmlns:a16="http://schemas.microsoft.com/office/drawing/2014/main" id="{6FE3BB01-BEE4-57C5-39E5-4D8349D552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76680" y="2209800"/>
            <a:ext cx="3790640" cy="3588362"/>
          </a:xfrm>
          <a:prstGeom prst="rect">
            <a:avLst/>
          </a:prstGeom>
        </p:spPr>
      </p:pic>
    </p:spTree>
    <p:extLst>
      <p:ext uri="{BB962C8B-B14F-4D97-AF65-F5344CB8AC3E}">
        <p14:creationId xmlns:p14="http://schemas.microsoft.com/office/powerpoint/2010/main" val="285538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rule 126 automata"/>
          <p:cNvPicPr/>
          <p:nvPr/>
        </p:nvPicPr>
        <p:blipFill>
          <a:blip r:embed="rId2" cstate="print"/>
          <a:srcRect b="-17861"/>
          <a:stretch>
            <a:fillRect/>
          </a:stretch>
        </p:blipFill>
        <p:spPr bwMode="auto">
          <a:xfrm>
            <a:off x="2916033" y="4698507"/>
            <a:ext cx="3311933" cy="2011261"/>
          </a:xfrm>
          <a:prstGeom prst="rect">
            <a:avLst/>
          </a:prstGeom>
          <a:noFill/>
          <a:ln w="9525">
            <a:noFill/>
            <a:miter lim="800000"/>
            <a:headEnd/>
            <a:tailEnd/>
          </a:ln>
        </p:spPr>
      </p:pic>
      <p:pic>
        <p:nvPicPr>
          <p:cNvPr id="6" name="Picture 5" descr="A black and white image of a person's face&#10;&#10;Description automatically generated with low confidence">
            <a:extLst>
              <a:ext uri="{FF2B5EF4-FFF2-40B4-BE49-F238E27FC236}">
                <a16:creationId xmlns:a16="http://schemas.microsoft.com/office/drawing/2014/main" id="{CF5760F0-9CD5-5B73-0383-03F646350E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7462" y="1524000"/>
            <a:ext cx="3749076" cy="1471367"/>
          </a:xfrm>
          <a:prstGeom prst="rect">
            <a:avLst/>
          </a:prstGeom>
        </p:spPr>
      </p:pic>
      <p:sp>
        <p:nvSpPr>
          <p:cNvPr id="7" name="TextBox 6">
            <a:extLst>
              <a:ext uri="{FF2B5EF4-FFF2-40B4-BE49-F238E27FC236}">
                <a16:creationId xmlns:a16="http://schemas.microsoft.com/office/drawing/2014/main" id="{03DA0620-7573-DF3D-850E-FDF790F03640}"/>
              </a:ext>
            </a:extLst>
          </p:cNvPr>
          <p:cNvSpPr txBox="1"/>
          <p:nvPr/>
        </p:nvSpPr>
        <p:spPr>
          <a:xfrm>
            <a:off x="1257300" y="108972"/>
            <a:ext cx="6629400" cy="954107"/>
          </a:xfrm>
          <a:prstGeom prst="rect">
            <a:avLst/>
          </a:prstGeom>
          <a:noFill/>
        </p:spPr>
        <p:txBody>
          <a:bodyPr wrap="square" rtlCol="0">
            <a:spAutoFit/>
          </a:bodyPr>
          <a:lstStyle/>
          <a:p>
            <a:r>
              <a:rPr lang="en-US" sz="2800" dirty="0"/>
              <a:t>If they keep going, they will eventually get this pattern.</a:t>
            </a:r>
          </a:p>
        </p:txBody>
      </p:sp>
      <p:sp>
        <p:nvSpPr>
          <p:cNvPr id="8" name="TextBox 7">
            <a:extLst>
              <a:ext uri="{FF2B5EF4-FFF2-40B4-BE49-F238E27FC236}">
                <a16:creationId xmlns:a16="http://schemas.microsoft.com/office/drawing/2014/main" id="{60ED1393-2D3D-445F-058F-E2BB529F759D}"/>
              </a:ext>
            </a:extLst>
          </p:cNvPr>
          <p:cNvSpPr txBox="1"/>
          <p:nvPr/>
        </p:nvSpPr>
        <p:spPr>
          <a:xfrm>
            <a:off x="1257300" y="3167386"/>
            <a:ext cx="6629400" cy="1384995"/>
          </a:xfrm>
          <a:prstGeom prst="rect">
            <a:avLst/>
          </a:prstGeom>
          <a:noFill/>
        </p:spPr>
        <p:txBody>
          <a:bodyPr wrap="square" rtlCol="0">
            <a:spAutoFit/>
          </a:bodyPr>
          <a:lstStyle/>
          <a:p>
            <a:r>
              <a:rPr lang="en-US" sz="2800" dirty="0"/>
              <a:t>This is part of a “fractal” called the Sierpinski triangle. Notice how the pattern repeats at different scales as you zero in on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kull&#10;&#10;Description automatically generated with low confidence">
            <a:extLst>
              <a:ext uri="{FF2B5EF4-FFF2-40B4-BE49-F238E27FC236}">
                <a16:creationId xmlns:a16="http://schemas.microsoft.com/office/drawing/2014/main" id="{E4E1B1C1-94C8-A8BF-EA65-96D1014119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2365" y="1057889"/>
            <a:ext cx="3559271" cy="1905000"/>
          </a:xfrm>
          <a:prstGeom prst="rect">
            <a:avLst/>
          </a:prstGeom>
        </p:spPr>
      </p:pic>
      <p:sp>
        <p:nvSpPr>
          <p:cNvPr id="5" name="TextBox 4">
            <a:extLst>
              <a:ext uri="{FF2B5EF4-FFF2-40B4-BE49-F238E27FC236}">
                <a16:creationId xmlns:a16="http://schemas.microsoft.com/office/drawing/2014/main" id="{25A9893F-DA93-6134-69D9-80435058B949}"/>
              </a:ext>
            </a:extLst>
          </p:cNvPr>
          <p:cNvSpPr txBox="1"/>
          <p:nvPr/>
        </p:nvSpPr>
        <p:spPr>
          <a:xfrm>
            <a:off x="1257300" y="108972"/>
            <a:ext cx="6629400" cy="954107"/>
          </a:xfrm>
          <a:prstGeom prst="rect">
            <a:avLst/>
          </a:prstGeom>
          <a:noFill/>
        </p:spPr>
        <p:txBody>
          <a:bodyPr wrap="square" rtlCol="0">
            <a:spAutoFit/>
          </a:bodyPr>
          <a:lstStyle/>
          <a:p>
            <a:r>
              <a:rPr lang="en-US" sz="2800" dirty="0"/>
              <a:t>The shell pattern is similar, but much more complicated. What accounts for this?</a:t>
            </a:r>
          </a:p>
        </p:txBody>
      </p:sp>
      <p:sp>
        <p:nvSpPr>
          <p:cNvPr id="6" name="TextBox 5">
            <a:extLst>
              <a:ext uri="{FF2B5EF4-FFF2-40B4-BE49-F238E27FC236}">
                <a16:creationId xmlns:a16="http://schemas.microsoft.com/office/drawing/2014/main" id="{13ED3F90-B1FD-AA09-1737-3079B2EB4AF7}"/>
              </a:ext>
            </a:extLst>
          </p:cNvPr>
          <p:cNvSpPr txBox="1"/>
          <p:nvPr/>
        </p:nvSpPr>
        <p:spPr>
          <a:xfrm>
            <a:off x="1257300" y="3124200"/>
            <a:ext cx="6629400" cy="954107"/>
          </a:xfrm>
          <a:prstGeom prst="rect">
            <a:avLst/>
          </a:prstGeom>
          <a:noFill/>
        </p:spPr>
        <p:txBody>
          <a:bodyPr wrap="square" rtlCol="0">
            <a:spAutoFit/>
          </a:bodyPr>
          <a:lstStyle/>
          <a:p>
            <a:r>
              <a:rPr lang="en-US" sz="2800" dirty="0"/>
              <a:t>For our pattern we started with a single pigmented square.</a:t>
            </a:r>
          </a:p>
        </p:txBody>
      </p:sp>
      <p:pic>
        <p:nvPicPr>
          <p:cNvPr id="7" name="Picture 6" descr="A picture containing text, window, indoor&#10;&#10;Description automatically generated">
            <a:extLst>
              <a:ext uri="{FF2B5EF4-FFF2-40B4-BE49-F238E27FC236}">
                <a16:creationId xmlns:a16="http://schemas.microsoft.com/office/drawing/2014/main" id="{C02554B6-37C7-76B2-8727-190F2DE7B18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95753"/>
          <a:stretch/>
        </p:blipFill>
        <p:spPr>
          <a:xfrm>
            <a:off x="2676680" y="4572000"/>
            <a:ext cx="3790640" cy="152400"/>
          </a:xfrm>
          <a:prstGeom prst="rect">
            <a:avLst/>
          </a:prstGeom>
        </p:spPr>
      </p:pic>
      <p:sp>
        <p:nvSpPr>
          <p:cNvPr id="8" name="TextBox 7">
            <a:extLst>
              <a:ext uri="{FF2B5EF4-FFF2-40B4-BE49-F238E27FC236}">
                <a16:creationId xmlns:a16="http://schemas.microsoft.com/office/drawing/2014/main" id="{22748C91-6432-6B8C-AAC4-3343BE83EC0C}"/>
              </a:ext>
            </a:extLst>
          </p:cNvPr>
          <p:cNvSpPr txBox="1"/>
          <p:nvPr/>
        </p:nvSpPr>
        <p:spPr>
          <a:xfrm>
            <a:off x="1257300" y="4846004"/>
            <a:ext cx="6629400" cy="954107"/>
          </a:xfrm>
          <a:prstGeom prst="rect">
            <a:avLst/>
          </a:prstGeom>
          <a:noFill/>
        </p:spPr>
        <p:txBody>
          <a:bodyPr wrap="square" rtlCol="0">
            <a:spAutoFit/>
          </a:bodyPr>
          <a:lstStyle/>
          <a:p>
            <a:r>
              <a:rPr lang="en-US" sz="2800" dirty="0"/>
              <a:t>But what if we start with a random distribution of white and pigmented cells?</a:t>
            </a:r>
          </a:p>
        </p:txBody>
      </p:sp>
      <p:pic>
        <p:nvPicPr>
          <p:cNvPr id="2050" name="Picture 2" descr="Examples of spatially random distributions of black cells. The patterns consist of 64 × 64 cells, with having 2048 (a), 1024 (b), and 512 (c) black cells. Black and white cells have the values of 1 and 0, respectively, for the estimation of the symmetropy S random. The symmetropies of these patterns S random are 2.00 bits.">
            <a:extLst>
              <a:ext uri="{FF2B5EF4-FFF2-40B4-BE49-F238E27FC236}">
                <a16:creationId xmlns:a16="http://schemas.microsoft.com/office/drawing/2014/main" id="{869F1BC5-2BF6-1926-EA32-69E4A881043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5883" t="11916" r="35882" b="85152"/>
          <a:stretch/>
        </p:blipFill>
        <p:spPr bwMode="auto">
          <a:xfrm>
            <a:off x="2926080" y="6084564"/>
            <a:ext cx="3291840" cy="109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rule 126 automata">
            <a:extLst>
              <a:ext uri="{FF2B5EF4-FFF2-40B4-BE49-F238E27FC236}">
                <a16:creationId xmlns:a16="http://schemas.microsoft.com/office/drawing/2014/main" id="{50ECBA01-ECA1-EBA8-B198-EE09290E36BA}"/>
              </a:ext>
            </a:extLst>
          </p:cNvPr>
          <p:cNvPicPr/>
          <p:nvPr/>
        </p:nvPicPr>
        <p:blipFill rotWithShape="1">
          <a:blip r:embed="rId2" cstate="print"/>
          <a:srcRect l="15786" t="9387" r="22494" b="51601"/>
          <a:stretch/>
        </p:blipFill>
        <p:spPr bwMode="auto">
          <a:xfrm>
            <a:off x="2781301" y="914400"/>
            <a:ext cx="3581399" cy="1447799"/>
          </a:xfrm>
          <a:prstGeom prst="rect">
            <a:avLst/>
          </a:prstGeom>
          <a:noFill/>
          <a:ln w="9525">
            <a:noFill/>
            <a:miter lim="800000"/>
            <a:headEnd/>
            <a:tailEnd/>
          </a:ln>
        </p:spPr>
      </p:pic>
      <p:sp>
        <p:nvSpPr>
          <p:cNvPr id="3" name="TextBox 2">
            <a:extLst>
              <a:ext uri="{FF2B5EF4-FFF2-40B4-BE49-F238E27FC236}">
                <a16:creationId xmlns:a16="http://schemas.microsoft.com/office/drawing/2014/main" id="{F423ED76-A6C5-19ED-6025-DAD7AA6D0224}"/>
              </a:ext>
            </a:extLst>
          </p:cNvPr>
          <p:cNvSpPr txBox="1"/>
          <p:nvPr/>
        </p:nvSpPr>
        <p:spPr>
          <a:xfrm>
            <a:off x="1257300" y="108972"/>
            <a:ext cx="6629400" cy="523220"/>
          </a:xfrm>
          <a:prstGeom prst="rect">
            <a:avLst/>
          </a:prstGeom>
          <a:noFill/>
        </p:spPr>
        <p:txBody>
          <a:bodyPr wrap="square" rtlCol="0">
            <a:spAutoFit/>
          </a:bodyPr>
          <a:lstStyle/>
          <a:p>
            <a:r>
              <a:rPr lang="en-US" sz="2800" dirty="0"/>
              <a:t>Then the pattern we get will also be random</a:t>
            </a:r>
          </a:p>
        </p:txBody>
      </p:sp>
      <p:sp>
        <p:nvSpPr>
          <p:cNvPr id="4" name="TextBox 3">
            <a:extLst>
              <a:ext uri="{FF2B5EF4-FFF2-40B4-BE49-F238E27FC236}">
                <a16:creationId xmlns:a16="http://schemas.microsoft.com/office/drawing/2014/main" id="{55C399F5-6926-B18D-24F9-92E8FF1FBB55}"/>
              </a:ext>
            </a:extLst>
          </p:cNvPr>
          <p:cNvSpPr txBox="1"/>
          <p:nvPr/>
        </p:nvSpPr>
        <p:spPr>
          <a:xfrm>
            <a:off x="1257300" y="2819400"/>
            <a:ext cx="6629400" cy="523220"/>
          </a:xfrm>
          <a:prstGeom prst="rect">
            <a:avLst/>
          </a:prstGeom>
          <a:noFill/>
        </p:spPr>
        <p:txBody>
          <a:bodyPr wrap="square" rtlCol="0">
            <a:spAutoFit/>
          </a:bodyPr>
          <a:lstStyle/>
          <a:p>
            <a:r>
              <a:rPr lang="en-US" sz="2800" dirty="0"/>
              <a:t>This is what happens with actual shells</a:t>
            </a:r>
          </a:p>
        </p:txBody>
      </p:sp>
      <p:pic>
        <p:nvPicPr>
          <p:cNvPr id="5" name="Picture 4" descr="A skull&#10;&#10;Description automatically generated with low confidence">
            <a:extLst>
              <a:ext uri="{FF2B5EF4-FFF2-40B4-BE49-F238E27FC236}">
                <a16:creationId xmlns:a16="http://schemas.microsoft.com/office/drawing/2014/main" id="{67DD3065-4743-B243-662F-FC7A764EC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2365" y="3505200"/>
            <a:ext cx="3559271" cy="1905000"/>
          </a:xfrm>
          <a:prstGeom prst="rect">
            <a:avLst/>
          </a:prstGeom>
        </p:spPr>
      </p:pic>
      <p:sp>
        <p:nvSpPr>
          <p:cNvPr id="6" name="TextBox 5">
            <a:extLst>
              <a:ext uri="{FF2B5EF4-FFF2-40B4-BE49-F238E27FC236}">
                <a16:creationId xmlns:a16="http://schemas.microsoft.com/office/drawing/2014/main" id="{A5AF848E-1340-7810-3D56-4F5DD6C21E01}"/>
              </a:ext>
            </a:extLst>
          </p:cNvPr>
          <p:cNvSpPr txBox="1"/>
          <p:nvPr/>
        </p:nvSpPr>
        <p:spPr>
          <a:xfrm>
            <a:off x="1257300" y="5418900"/>
            <a:ext cx="6629400" cy="954107"/>
          </a:xfrm>
          <a:prstGeom prst="rect">
            <a:avLst/>
          </a:prstGeom>
          <a:noFill/>
        </p:spPr>
        <p:txBody>
          <a:bodyPr wrap="square" rtlCol="0">
            <a:spAutoFit/>
          </a:bodyPr>
          <a:lstStyle/>
          <a:p>
            <a:r>
              <a:rPr lang="en-US" sz="2800" dirty="0"/>
              <a:t>So we see Nature uses mathematics, but with some randomness thrown in!</a:t>
            </a:r>
          </a:p>
        </p:txBody>
      </p:sp>
    </p:spTree>
    <p:extLst>
      <p:ext uri="{BB962C8B-B14F-4D97-AF65-F5344CB8AC3E}">
        <p14:creationId xmlns:p14="http://schemas.microsoft.com/office/powerpoint/2010/main" val="104692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D29B8D-A8B8-F802-79D4-B08F00E5BD75}"/>
              </a:ext>
            </a:extLst>
          </p:cNvPr>
          <p:cNvSpPr txBox="1"/>
          <p:nvPr/>
        </p:nvSpPr>
        <p:spPr>
          <a:xfrm>
            <a:off x="1371600" y="1135082"/>
            <a:ext cx="6629400" cy="3970318"/>
          </a:xfrm>
          <a:prstGeom prst="rect">
            <a:avLst/>
          </a:prstGeom>
          <a:noFill/>
        </p:spPr>
        <p:txBody>
          <a:bodyPr wrap="square" rtlCol="0">
            <a:spAutoFit/>
          </a:bodyPr>
          <a:lstStyle/>
          <a:p>
            <a:r>
              <a:rPr lang="en-US" sz="2800" dirty="0"/>
              <a:t>There are many more input/output rules, which give rise to many different patterns. A complete list, along with the patterns generated, can be found at </a:t>
            </a:r>
            <a:r>
              <a:rPr lang="en-US" sz="2800" dirty="0">
                <a:hlinkClick r:id="rId2"/>
              </a:rPr>
              <a:t>https://mathworld.wolfram.com/ElementaryCellularAutomaton.html</a:t>
            </a:r>
            <a:endParaRPr lang="en-US" sz="2800" dirty="0"/>
          </a:p>
          <a:p>
            <a:r>
              <a:rPr lang="en-US" sz="2800" dirty="0"/>
              <a:t>Refer to this website to create other such puzzles for people to try out. Some good ones are listed at the beginning.</a:t>
            </a:r>
          </a:p>
        </p:txBody>
      </p:sp>
    </p:spTree>
    <p:extLst>
      <p:ext uri="{BB962C8B-B14F-4D97-AF65-F5344CB8AC3E}">
        <p14:creationId xmlns:p14="http://schemas.microsoft.com/office/powerpoint/2010/main" val="2385394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9CA562-3666-F0DE-34CC-0026874DEF77}"/>
              </a:ext>
            </a:extLst>
          </p:cNvPr>
          <p:cNvSpPr txBox="1"/>
          <p:nvPr/>
        </p:nvSpPr>
        <p:spPr>
          <a:xfrm>
            <a:off x="1257300" y="990600"/>
            <a:ext cx="6629400" cy="1384995"/>
          </a:xfrm>
          <a:prstGeom prst="rect">
            <a:avLst/>
          </a:prstGeom>
          <a:noFill/>
        </p:spPr>
        <p:txBody>
          <a:bodyPr wrap="square" rtlCol="0">
            <a:spAutoFit/>
          </a:bodyPr>
          <a:lstStyle/>
          <a:p>
            <a:r>
              <a:rPr lang="en-US" sz="2800" dirty="0"/>
              <a:t>This is just one example of how Nature uses mathematics. You can find many more  in my book.</a:t>
            </a:r>
          </a:p>
        </p:txBody>
      </p:sp>
      <p:pic>
        <p:nvPicPr>
          <p:cNvPr id="6" name="Picture 5" descr="A bottle of alcohol&#10;&#10;Description automatically generated with low confidence">
            <a:extLst>
              <a:ext uri="{FF2B5EF4-FFF2-40B4-BE49-F238E27FC236}">
                <a16:creationId xmlns:a16="http://schemas.microsoft.com/office/drawing/2014/main" id="{4CBCC05A-1912-7B0D-7F88-F1B650D687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9774" y="2895600"/>
            <a:ext cx="1504453" cy="2286000"/>
          </a:xfrm>
          <a:prstGeom prst="rect">
            <a:avLst/>
          </a:prstGeom>
        </p:spPr>
      </p:pic>
    </p:spTree>
    <p:extLst>
      <p:ext uri="{BB962C8B-B14F-4D97-AF65-F5344CB8AC3E}">
        <p14:creationId xmlns:p14="http://schemas.microsoft.com/office/powerpoint/2010/main" val="1184538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9CA562-3666-F0DE-34CC-0026874DEF77}"/>
              </a:ext>
            </a:extLst>
          </p:cNvPr>
          <p:cNvSpPr txBox="1"/>
          <p:nvPr/>
        </p:nvSpPr>
        <p:spPr>
          <a:xfrm>
            <a:off x="1257300" y="1143000"/>
            <a:ext cx="6629400" cy="954107"/>
          </a:xfrm>
          <a:prstGeom prst="rect">
            <a:avLst/>
          </a:prstGeom>
          <a:noFill/>
        </p:spPr>
        <p:txBody>
          <a:bodyPr wrap="square" rtlCol="0">
            <a:spAutoFit/>
          </a:bodyPr>
          <a:lstStyle/>
          <a:p>
            <a:r>
              <a:rPr lang="en-US" sz="2800" dirty="0"/>
              <a:t>This material is adapted from my book, “The Big Bang of Numbers.” </a:t>
            </a:r>
          </a:p>
        </p:txBody>
      </p:sp>
      <p:pic>
        <p:nvPicPr>
          <p:cNvPr id="6" name="Picture 5" descr="A bottle of alcohol&#10;&#10;Description automatically generated with low confidence">
            <a:extLst>
              <a:ext uri="{FF2B5EF4-FFF2-40B4-BE49-F238E27FC236}">
                <a16:creationId xmlns:a16="http://schemas.microsoft.com/office/drawing/2014/main" id="{4CBCC05A-1912-7B0D-7F88-F1B650D687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9774" y="2438401"/>
            <a:ext cx="1504453" cy="2286000"/>
          </a:xfrm>
          <a:prstGeom prst="rect">
            <a:avLst/>
          </a:prstGeom>
        </p:spPr>
      </p:pic>
      <p:sp>
        <p:nvSpPr>
          <p:cNvPr id="7" name="TextBox 6">
            <a:extLst>
              <a:ext uri="{FF2B5EF4-FFF2-40B4-BE49-F238E27FC236}">
                <a16:creationId xmlns:a16="http://schemas.microsoft.com/office/drawing/2014/main" id="{854E0F31-5D2F-B473-5490-6645FFDF85CC}"/>
              </a:ext>
            </a:extLst>
          </p:cNvPr>
          <p:cNvSpPr txBox="1"/>
          <p:nvPr/>
        </p:nvSpPr>
        <p:spPr>
          <a:xfrm>
            <a:off x="2324100" y="5257800"/>
            <a:ext cx="4495800" cy="523220"/>
          </a:xfrm>
          <a:prstGeom prst="rect">
            <a:avLst/>
          </a:prstGeom>
          <a:noFill/>
        </p:spPr>
        <p:txBody>
          <a:bodyPr wrap="square" rtlCol="0">
            <a:spAutoFit/>
          </a:bodyPr>
          <a:lstStyle/>
          <a:p>
            <a:r>
              <a:rPr lang="en-US" sz="2800" dirty="0"/>
              <a:t>Copyright ©Manil Suri, 2022</a:t>
            </a:r>
          </a:p>
        </p:txBody>
      </p:sp>
    </p:spTree>
    <p:extLst>
      <p:ext uri="{BB962C8B-B14F-4D97-AF65-F5344CB8AC3E}">
        <p14:creationId xmlns:p14="http://schemas.microsoft.com/office/powerpoint/2010/main" val="35407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BC42DA-5DDF-895B-48F8-8FF37D5FC600}"/>
              </a:ext>
            </a:extLst>
          </p:cNvPr>
          <p:cNvSpPr txBox="1"/>
          <p:nvPr/>
        </p:nvSpPr>
        <p:spPr>
          <a:xfrm>
            <a:off x="1257300" y="1219200"/>
            <a:ext cx="6629400" cy="2246769"/>
          </a:xfrm>
          <a:prstGeom prst="rect">
            <a:avLst/>
          </a:prstGeom>
          <a:noFill/>
        </p:spPr>
        <p:txBody>
          <a:bodyPr wrap="square" rtlCol="0">
            <a:spAutoFit/>
          </a:bodyPr>
          <a:lstStyle/>
          <a:p>
            <a:r>
              <a:rPr lang="en-US" sz="2800" dirty="0"/>
              <a:t>The process by which the mollusks living inside shells form patterns is very mathematical, even though it does not involve what we usually think of as mathematics! </a:t>
            </a:r>
          </a:p>
        </p:txBody>
      </p:sp>
    </p:spTree>
    <p:extLst>
      <p:ext uri="{BB962C8B-B14F-4D97-AF65-F5344CB8AC3E}">
        <p14:creationId xmlns:p14="http://schemas.microsoft.com/office/powerpoint/2010/main" val="124346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F5A4B94E-57E6-A96F-4FE1-7236F4FF194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00" r="15800" b="166"/>
          <a:stretch/>
        </p:blipFill>
        <p:spPr>
          <a:xfrm>
            <a:off x="3148013" y="762000"/>
            <a:ext cx="2847975" cy="1752600"/>
          </a:xfrm>
          <a:prstGeom prst="rect">
            <a:avLst/>
          </a:prstGeom>
        </p:spPr>
      </p:pic>
      <p:sp>
        <p:nvSpPr>
          <p:cNvPr id="3" name="TextBox 2">
            <a:extLst>
              <a:ext uri="{FF2B5EF4-FFF2-40B4-BE49-F238E27FC236}">
                <a16:creationId xmlns:a16="http://schemas.microsoft.com/office/drawing/2014/main" id="{3FA25C4B-B2FE-A043-1B1F-D265F9B4C3A6}"/>
              </a:ext>
            </a:extLst>
          </p:cNvPr>
          <p:cNvSpPr txBox="1"/>
          <p:nvPr/>
        </p:nvSpPr>
        <p:spPr>
          <a:xfrm>
            <a:off x="1257300" y="3220016"/>
            <a:ext cx="6629400" cy="2677656"/>
          </a:xfrm>
          <a:prstGeom prst="rect">
            <a:avLst/>
          </a:prstGeom>
          <a:noFill/>
        </p:spPr>
        <p:txBody>
          <a:bodyPr wrap="square" rtlCol="0">
            <a:spAutoFit/>
          </a:bodyPr>
          <a:lstStyle/>
          <a:p>
            <a:r>
              <a:rPr lang="en-US" sz="2800" dirty="0"/>
              <a:t>Mollusks create their patterns through a row of pigmentation cells on their </a:t>
            </a:r>
            <a:r>
              <a:rPr lang="en-US" sz="2800" i="1" dirty="0"/>
              <a:t>mantle</a:t>
            </a:r>
            <a:r>
              <a:rPr lang="en-US" sz="2800" dirty="0"/>
              <a:t>, a tongue-like protrusion that curls around the outer ridge of the shell. These cells turn “on” or “off” while the mantle secretes new material along the shell’s growing edge. </a:t>
            </a:r>
          </a:p>
        </p:txBody>
      </p:sp>
    </p:spTree>
    <p:extLst>
      <p:ext uri="{BB962C8B-B14F-4D97-AF65-F5344CB8AC3E}">
        <p14:creationId xmlns:p14="http://schemas.microsoft.com/office/powerpoint/2010/main" val="62741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agram&#10;&#10;Description automatically generated">
            <a:extLst>
              <a:ext uri="{FF2B5EF4-FFF2-40B4-BE49-F238E27FC236}">
                <a16:creationId xmlns:a16="http://schemas.microsoft.com/office/drawing/2014/main" id="{7BD23E44-9935-F620-16C5-A7FBDCD6A7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221" r="51667" b="6513"/>
          <a:stretch/>
        </p:blipFill>
        <p:spPr>
          <a:xfrm>
            <a:off x="3124200" y="2355574"/>
            <a:ext cx="2895600" cy="2070652"/>
          </a:xfrm>
          <a:prstGeom prst="rect">
            <a:avLst/>
          </a:prstGeom>
        </p:spPr>
      </p:pic>
      <p:pic>
        <p:nvPicPr>
          <p:cNvPr id="6" name="Picture 5" descr="A picture containing mollusk, invertebrate&#10;&#10;Description automatically generated">
            <a:extLst>
              <a:ext uri="{FF2B5EF4-FFF2-40B4-BE49-F238E27FC236}">
                <a16:creationId xmlns:a16="http://schemas.microsoft.com/office/drawing/2014/main" id="{970058F6-56F2-9DD5-EC71-7FC42F5980B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4193"/>
          <a:stretch/>
        </p:blipFill>
        <p:spPr>
          <a:xfrm>
            <a:off x="3048000" y="4544748"/>
            <a:ext cx="3048000" cy="2116464"/>
          </a:xfrm>
          <a:prstGeom prst="rect">
            <a:avLst/>
          </a:prstGeom>
        </p:spPr>
      </p:pic>
      <p:sp>
        <p:nvSpPr>
          <p:cNvPr id="7" name="TextBox 6">
            <a:extLst>
              <a:ext uri="{FF2B5EF4-FFF2-40B4-BE49-F238E27FC236}">
                <a16:creationId xmlns:a16="http://schemas.microsoft.com/office/drawing/2014/main" id="{C6C1BF58-DD44-E8CF-507B-0FFEBCE0D491}"/>
              </a:ext>
            </a:extLst>
          </p:cNvPr>
          <p:cNvSpPr txBox="1"/>
          <p:nvPr/>
        </p:nvSpPr>
        <p:spPr>
          <a:xfrm>
            <a:off x="1257300" y="152400"/>
            <a:ext cx="6629400" cy="1815882"/>
          </a:xfrm>
          <a:prstGeom prst="rect">
            <a:avLst/>
          </a:prstGeom>
          <a:noFill/>
        </p:spPr>
        <p:txBody>
          <a:bodyPr wrap="square" rtlCol="0">
            <a:spAutoFit/>
          </a:bodyPr>
          <a:lstStyle/>
          <a:p>
            <a:r>
              <a:rPr lang="en-US" sz="2800" dirty="0"/>
              <a:t>Some mollusks keep the same fixed selection of pigmentation cells activated indefinitely (with the rest off). This leads to stripes perpendicular to the outer edge.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C864E7DF-881E-B91A-63EF-D22E72E49D7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0000" t="12563" b="16998"/>
          <a:stretch/>
        </p:blipFill>
        <p:spPr>
          <a:xfrm>
            <a:off x="3124198" y="4785222"/>
            <a:ext cx="2895604" cy="1634430"/>
          </a:xfrm>
          <a:prstGeom prst="rect">
            <a:avLst/>
          </a:prstGeom>
        </p:spPr>
      </p:pic>
      <p:pic>
        <p:nvPicPr>
          <p:cNvPr id="4" name="Picture 3" descr="A close-up of a shell&#10;&#10;Description automatically generated with low confidence">
            <a:extLst>
              <a:ext uri="{FF2B5EF4-FFF2-40B4-BE49-F238E27FC236}">
                <a16:creationId xmlns:a16="http://schemas.microsoft.com/office/drawing/2014/main" id="{AD846985-88DB-F5D6-2212-C16A860D0D7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7744"/>
          <a:stretch/>
        </p:blipFill>
        <p:spPr>
          <a:xfrm>
            <a:off x="2855991" y="838200"/>
            <a:ext cx="3432018" cy="2028852"/>
          </a:xfrm>
          <a:prstGeom prst="rect">
            <a:avLst/>
          </a:prstGeom>
        </p:spPr>
      </p:pic>
      <p:sp>
        <p:nvSpPr>
          <p:cNvPr id="2" name="TextBox 1">
            <a:extLst>
              <a:ext uri="{FF2B5EF4-FFF2-40B4-BE49-F238E27FC236}">
                <a16:creationId xmlns:a16="http://schemas.microsoft.com/office/drawing/2014/main" id="{1AC7EE8B-3CD2-44F3-8B69-CAD84DA18557}"/>
              </a:ext>
            </a:extLst>
          </p:cNvPr>
          <p:cNvSpPr txBox="1"/>
          <p:nvPr/>
        </p:nvSpPr>
        <p:spPr>
          <a:xfrm>
            <a:off x="1257300" y="108972"/>
            <a:ext cx="6629400" cy="523220"/>
          </a:xfrm>
          <a:prstGeom prst="rect">
            <a:avLst/>
          </a:prstGeom>
          <a:noFill/>
        </p:spPr>
        <p:txBody>
          <a:bodyPr wrap="square" rtlCol="0">
            <a:spAutoFit/>
          </a:bodyPr>
          <a:lstStyle/>
          <a:p>
            <a:r>
              <a:rPr lang="en-US" sz="2800" dirty="0"/>
              <a:t>What about stripes parallel to the edge?</a:t>
            </a:r>
          </a:p>
        </p:txBody>
      </p:sp>
      <p:sp>
        <p:nvSpPr>
          <p:cNvPr id="5" name="TextBox 4">
            <a:extLst>
              <a:ext uri="{FF2B5EF4-FFF2-40B4-BE49-F238E27FC236}">
                <a16:creationId xmlns:a16="http://schemas.microsoft.com/office/drawing/2014/main" id="{268E7B32-F8CE-17B3-C19D-0F2E75A7098F}"/>
              </a:ext>
            </a:extLst>
          </p:cNvPr>
          <p:cNvSpPr txBox="1"/>
          <p:nvPr/>
        </p:nvSpPr>
        <p:spPr>
          <a:xfrm>
            <a:off x="1257300" y="2756370"/>
            <a:ext cx="6629400" cy="1815882"/>
          </a:xfrm>
          <a:prstGeom prst="rect">
            <a:avLst/>
          </a:prstGeom>
          <a:noFill/>
        </p:spPr>
        <p:txBody>
          <a:bodyPr wrap="square" rtlCol="0">
            <a:spAutoFit/>
          </a:bodyPr>
          <a:lstStyle/>
          <a:p>
            <a:r>
              <a:rPr lang="en-US" sz="2800" dirty="0"/>
              <a:t>These are created when a mollusk switches the entire row of pigmentation cells on for isolated bursts of time and leaves them off otherwise.</a:t>
            </a:r>
          </a:p>
        </p:txBody>
      </p:sp>
    </p:spTree>
    <p:extLst>
      <p:ext uri="{BB962C8B-B14F-4D97-AF65-F5344CB8AC3E}">
        <p14:creationId xmlns:p14="http://schemas.microsoft.com/office/powerpoint/2010/main" val="247519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skull&#10;&#10;Description automatically generated with low confidence">
            <a:extLst>
              <a:ext uri="{FF2B5EF4-FFF2-40B4-BE49-F238E27FC236}">
                <a16:creationId xmlns:a16="http://schemas.microsoft.com/office/drawing/2014/main" id="{E98F1AD8-1996-005D-D301-308ABE21C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2365" y="990600"/>
            <a:ext cx="3559271" cy="1905000"/>
          </a:xfrm>
          <a:prstGeom prst="rect">
            <a:avLst/>
          </a:prstGeom>
        </p:spPr>
      </p:pic>
      <p:pic>
        <p:nvPicPr>
          <p:cNvPr id="3" name="Picture 2" descr="shell_rule3.jpg">
            <a:extLst>
              <a:ext uri="{FF2B5EF4-FFF2-40B4-BE49-F238E27FC236}">
                <a16:creationId xmlns:a16="http://schemas.microsoft.com/office/drawing/2014/main" id="{0DCFE935-2430-19C3-44BD-DC6FC5424D3F}"/>
              </a:ext>
            </a:extLst>
          </p:cNvPr>
          <p:cNvPicPr/>
          <p:nvPr/>
        </p:nvPicPr>
        <p:blipFill>
          <a:blip r:embed="rId3" cstate="print"/>
          <a:stretch>
            <a:fillRect/>
          </a:stretch>
        </p:blipFill>
        <p:spPr>
          <a:xfrm>
            <a:off x="2057400" y="4800600"/>
            <a:ext cx="5257800" cy="1554480"/>
          </a:xfrm>
          <a:prstGeom prst="rect">
            <a:avLst/>
          </a:prstGeom>
        </p:spPr>
      </p:pic>
      <p:sp>
        <p:nvSpPr>
          <p:cNvPr id="4" name="TextBox 3">
            <a:extLst>
              <a:ext uri="{FF2B5EF4-FFF2-40B4-BE49-F238E27FC236}">
                <a16:creationId xmlns:a16="http://schemas.microsoft.com/office/drawing/2014/main" id="{EA0004B1-6B3F-581B-B7FC-5BC732BA1C4D}"/>
              </a:ext>
            </a:extLst>
          </p:cNvPr>
          <p:cNvSpPr txBox="1"/>
          <p:nvPr/>
        </p:nvSpPr>
        <p:spPr>
          <a:xfrm>
            <a:off x="1257300" y="108972"/>
            <a:ext cx="6629400" cy="954107"/>
          </a:xfrm>
          <a:prstGeom prst="rect">
            <a:avLst/>
          </a:prstGeom>
          <a:noFill/>
        </p:spPr>
        <p:txBody>
          <a:bodyPr wrap="square" rtlCol="0">
            <a:spAutoFit/>
          </a:bodyPr>
          <a:lstStyle/>
          <a:p>
            <a:r>
              <a:rPr lang="en-US" sz="2800" dirty="0"/>
              <a:t>Fine, that’s how stripes form. But what about complicated patterns like this one?</a:t>
            </a:r>
          </a:p>
        </p:txBody>
      </p:sp>
      <p:sp>
        <p:nvSpPr>
          <p:cNvPr id="6" name="TextBox 5">
            <a:extLst>
              <a:ext uri="{FF2B5EF4-FFF2-40B4-BE49-F238E27FC236}">
                <a16:creationId xmlns:a16="http://schemas.microsoft.com/office/drawing/2014/main" id="{40A40312-D159-AB38-64BD-62B828A6282E}"/>
              </a:ext>
            </a:extLst>
          </p:cNvPr>
          <p:cNvSpPr txBox="1"/>
          <p:nvPr/>
        </p:nvSpPr>
        <p:spPr>
          <a:xfrm>
            <a:off x="1371600" y="2819400"/>
            <a:ext cx="6629400" cy="1815882"/>
          </a:xfrm>
          <a:prstGeom prst="rect">
            <a:avLst/>
          </a:prstGeom>
          <a:noFill/>
        </p:spPr>
        <p:txBody>
          <a:bodyPr wrap="square" rtlCol="0">
            <a:spAutoFit/>
          </a:bodyPr>
          <a:lstStyle/>
          <a:p>
            <a:r>
              <a:rPr lang="en-US" sz="2800" dirty="0"/>
              <a:t>These form when the mollusk switches each pigmentation cell on or off depending on what this cell, along with the adjacent cells on either side, did in the previous step.</a:t>
            </a:r>
          </a:p>
        </p:txBody>
      </p:sp>
    </p:spTree>
    <p:extLst>
      <p:ext uri="{BB962C8B-B14F-4D97-AF65-F5344CB8AC3E}">
        <p14:creationId xmlns:p14="http://schemas.microsoft.com/office/powerpoint/2010/main" val="353245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93847B-53E5-AC45-3A20-D09261B78A70}"/>
              </a:ext>
            </a:extLst>
          </p:cNvPr>
          <p:cNvSpPr txBox="1"/>
          <p:nvPr/>
        </p:nvSpPr>
        <p:spPr>
          <a:xfrm>
            <a:off x="1257300" y="2286000"/>
            <a:ext cx="6629400" cy="3970318"/>
          </a:xfrm>
          <a:prstGeom prst="rect">
            <a:avLst/>
          </a:prstGeom>
          <a:noFill/>
        </p:spPr>
        <p:txBody>
          <a:bodyPr wrap="square" rtlCol="0">
            <a:spAutoFit/>
          </a:bodyPr>
          <a:lstStyle/>
          <a:p>
            <a:r>
              <a:rPr lang="en-US" sz="2800" dirty="0"/>
              <a:t>For example, here is one strategy the cell might follow: Whenever one or two of the preceding three blue cells is on (i.e. pigmented), then the  current red cell will also be on (i.e. pigmented). However, if all three of the preceding cells are on, then too much pigment is being used, so the cell switches off. Finally, if all three cells are previously off, the cell remains off.</a:t>
            </a:r>
          </a:p>
        </p:txBody>
      </p:sp>
      <p:pic>
        <p:nvPicPr>
          <p:cNvPr id="3" name="Picture 2" descr="shell_rule3.jpg">
            <a:extLst>
              <a:ext uri="{FF2B5EF4-FFF2-40B4-BE49-F238E27FC236}">
                <a16:creationId xmlns:a16="http://schemas.microsoft.com/office/drawing/2014/main" id="{034AC103-D8F9-32C5-2C6B-A4192C28D74B}"/>
              </a:ext>
            </a:extLst>
          </p:cNvPr>
          <p:cNvPicPr/>
          <p:nvPr/>
        </p:nvPicPr>
        <p:blipFill>
          <a:blip r:embed="rId2" cstate="print"/>
          <a:stretch>
            <a:fillRect/>
          </a:stretch>
        </p:blipFill>
        <p:spPr>
          <a:xfrm>
            <a:off x="1943100" y="381000"/>
            <a:ext cx="5257800" cy="1554480"/>
          </a:xfrm>
          <a:prstGeom prst="rect">
            <a:avLst/>
          </a:prstGeom>
        </p:spPr>
      </p:pic>
    </p:spTree>
    <p:extLst>
      <p:ext uri="{BB962C8B-B14F-4D97-AF65-F5344CB8AC3E}">
        <p14:creationId xmlns:p14="http://schemas.microsoft.com/office/powerpoint/2010/main" val="621287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diagram&#10;&#10;Description automatically generated">
            <a:extLst>
              <a:ext uri="{FF2B5EF4-FFF2-40B4-BE49-F238E27FC236}">
                <a16:creationId xmlns:a16="http://schemas.microsoft.com/office/drawing/2014/main" id="{8E1CCFDD-55FA-5B4F-7A44-9AA4A1FB5C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5996" y="685800"/>
            <a:ext cx="4572009" cy="1831852"/>
          </a:xfrm>
          <a:prstGeom prst="rect">
            <a:avLst/>
          </a:prstGeom>
        </p:spPr>
      </p:pic>
      <p:sp>
        <p:nvSpPr>
          <p:cNvPr id="7" name="TextBox 6">
            <a:extLst>
              <a:ext uri="{FF2B5EF4-FFF2-40B4-BE49-F238E27FC236}">
                <a16:creationId xmlns:a16="http://schemas.microsoft.com/office/drawing/2014/main" id="{E93D8D9F-DFC8-4CF7-0184-DA83AEF19BAB}"/>
              </a:ext>
            </a:extLst>
          </p:cNvPr>
          <p:cNvSpPr txBox="1"/>
          <p:nvPr/>
        </p:nvSpPr>
        <p:spPr>
          <a:xfrm>
            <a:off x="1600200" y="3200400"/>
            <a:ext cx="6629400" cy="2246769"/>
          </a:xfrm>
          <a:prstGeom prst="rect">
            <a:avLst/>
          </a:prstGeom>
          <a:noFill/>
        </p:spPr>
        <p:txBody>
          <a:bodyPr wrap="square" rtlCol="0">
            <a:spAutoFit/>
          </a:bodyPr>
          <a:lstStyle/>
          <a:p>
            <a:r>
              <a:rPr lang="en-US" sz="2800" dirty="0"/>
              <a:t>This rule can be represented by the above diagram. Notice there are eight different inputs possible, each of which gives an output. We call this an input/output rule. Let’s see what pattern it generates. </a:t>
            </a:r>
          </a:p>
        </p:txBody>
      </p:sp>
    </p:spTree>
    <p:extLst>
      <p:ext uri="{BB962C8B-B14F-4D97-AF65-F5344CB8AC3E}">
        <p14:creationId xmlns:p14="http://schemas.microsoft.com/office/powerpoint/2010/main" val="1331475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3170</TotalTime>
  <Words>601</Words>
  <Application>Microsoft Office PowerPoint</Application>
  <PresentationFormat>On-screen Show (4:3)</PresentationFormat>
  <Paragraphs>26</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HOW DO SHELLS FORM PATTERNS?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suri</dc:creator>
  <cp:lastModifiedBy>Manil Suri</cp:lastModifiedBy>
  <cp:revision>48</cp:revision>
  <dcterms:created xsi:type="dcterms:W3CDTF">2006-08-16T00:00:00Z</dcterms:created>
  <dcterms:modified xsi:type="dcterms:W3CDTF">2023-03-31T01:17:52Z</dcterms:modified>
</cp:coreProperties>
</file>